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AF9DE-18BE-47A5-9A59-11B921FCA174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19367-F609-4235-8A32-1FCAA09DF9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381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212121"/>
                </a:solidFill>
              </a:rPr>
              <a:t>1. Tendency to avoid uncomfortable emotions or states (e.g., stress, performance anxiety, boredom) associated with a school task</a:t>
            </a: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1200" dirty="0">
              <a:solidFill>
                <a:srgbClr val="212121"/>
              </a:solidFill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212121"/>
                </a:solidFill>
              </a:rPr>
              <a:t>2. Unclear academic values ​​</a:t>
            </a: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1200" dirty="0">
              <a:solidFill>
                <a:srgbClr val="212121"/>
              </a:solidFill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212121"/>
                </a:solidFill>
              </a:rPr>
              <a:t>3. Difficulty in establishing short- and long-term goals linked to values</a:t>
            </a: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1200" dirty="0">
              <a:solidFill>
                <a:srgbClr val="212121"/>
              </a:solidFill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212121"/>
                </a:solidFill>
              </a:rPr>
              <a:t>4. Negative thoughts and excuses for not getting to work done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dirty="0">
              <a:solidFill>
                <a:srgbClr val="212121"/>
              </a:solidFill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212121"/>
                </a:solidFill>
              </a:rPr>
              <a:t>5. Difficulty concentrating on the present moment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dirty="0">
              <a:solidFill>
                <a:srgbClr val="212121"/>
              </a:solidFill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212121"/>
                </a:solidFill>
              </a:rPr>
              <a:t>6. Defining itself as procrastinator (and lazy)</a:t>
            </a:r>
            <a:r>
              <a:rPr lang="en-US" altLang="en-US" sz="1200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17F6C-8D25-4003-AD12-BC0B243FEB76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667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053FD8-EAC1-4169-AEFB-B761BE182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9B4779-4539-48BA-B6AA-E7709EC1F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8C111D-F93E-4F5B-AC79-CB21AD741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549F91-C557-4A70-AC2B-1CAEE025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740A14-A704-43E1-A7F1-8348FD9D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566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E10E86-8DE1-4AEB-9F29-8285723C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C852B6-D6AE-412D-A29B-98B592500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4A29DA-B802-4065-A64D-77C042F2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1F7A54-6E19-4AEC-B566-F07B03A4F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337E5D-DF0C-4EFA-A0DA-56A2ACD9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468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96D541-1EA1-42CE-A7E4-740FDD4B0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E6177D-6AB0-48C3-9D88-1F8930DED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1BDD33-7EE4-4C60-A6C0-98099396B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701F5A-5FAD-41C4-858A-C0D49D2C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30ADA7-FB6C-4C18-BF28-9FA2447EF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6767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09600" y="277814"/>
            <a:ext cx="10972800" cy="58531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3B3A-C016-48D0-BACB-644036739CB4}" type="datetime1">
              <a:rPr lang="fr-FR"/>
              <a:pPr>
                <a:defRPr/>
              </a:pPr>
              <a:t>16/07/2020</a:t>
            </a:fld>
            <a:endParaRPr lang="fr-CA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FF83-52F0-416B-A473-68AECB220F3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782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BD0ECB-E64A-4498-BF56-37A4D3E80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11A4D5-0C5B-4645-BD74-E0C611FA8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6590C7-79E3-4E12-A852-EBA7A95BD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19A423-C96A-4EF0-BFCC-D4428EAA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0B57C0-B749-4693-BAF7-B5C764B93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89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0494F1-9F55-4E73-A3A7-CEA5B2C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02E9A7-69AF-4117-82C4-B0CD4DAB2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AA23C7-ECD0-4D8E-9495-FB1E5B04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8A8FCB-952F-467E-BFED-F9668C1B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4D7D51-18F6-432F-A5AF-FC094E7E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041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CB1EE-A5AC-41E7-A162-620FB3D12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CC22A7-A5B8-4F7B-AE33-69E37D5B1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8CA768-2D05-4836-B893-EC8E5468F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19D195-457C-4451-8E85-AD45E091F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0BF936-934E-41E1-93CE-2643109C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387CB4-9670-480F-8234-D2FF48C8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492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4152C7-BA1A-4460-8EAB-0884718C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5B3100-F46B-4B12-9ABA-763D3263A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AE2219-EB8E-4DA8-B2A4-9E68FA314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615DFF7-7878-4DB1-BC19-EBEB6C1B8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EC1623-3CE7-4A1E-8E52-D0A90033E0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F3ADF32-C3FB-40F7-A7D5-F08994CBF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CB4F776-54A6-4B49-BEB5-B8641945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8A4AE21-5DF5-48ED-89BA-1812715C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791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DA9355-5A85-4DEF-A52F-F589BEACA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81C4714-F1AC-4616-A347-CF76F5003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0D1DE8-17DB-443F-A0F3-F62CF909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CA8D0B1-F7FA-4738-8A1F-3D1C5DCF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160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C05DE93-ED66-4CF9-A5AD-48AD58BB1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172A1AA-CBCD-44CD-8969-DF46A13A5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1F2C8D-0F42-41C8-8A08-BA2E7F45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815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D6F2DE-9E81-44A4-A124-090FFFF47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CB812C-19D3-4F18-A407-9C3054B06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222789-D068-4E5B-8EFD-2DD6E9566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52C06F-BB87-4225-B480-7B3E8E321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73CE45-2E62-4396-B804-E0AAEA361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7A243B-D807-451E-A9EA-8CEC8B1F8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40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496A3D-5A95-4E66-A1A3-4FFE71543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2237C6-4B07-4902-B8FE-F596A39417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00680B-5D3E-4629-A22E-DE01170E3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FFDD4B-19A1-44D5-A9E7-306129A9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3EC215-8060-4A59-AA22-7423A4840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A4C51E-48D8-4460-A3EF-1A11B3046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18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64A3B8B-FE89-4BCE-B7B1-C2278CB8C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5DE374-66EC-4EF4-B414-65790D46C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EEE778-D6A7-46E1-A1B9-DF62C0397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88D2-57CB-452F-878C-01C31D11B197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F0B70C-CE48-4249-8649-EB9B09F79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824234-9AF8-4882-A740-DE60970F4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DF31-1F81-4172-9A53-122EB937DF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670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2261420" y="404813"/>
            <a:ext cx="8096759" cy="5848350"/>
            <a:chOff x="703" y="490"/>
            <a:chExt cx="5046" cy="3684"/>
          </a:xfrm>
        </p:grpSpPr>
        <p:sp>
          <p:nvSpPr>
            <p:cNvPr id="49181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5" y="490"/>
              <a:ext cx="4500" cy="3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49182" name="Freeform 4"/>
            <p:cNvSpPr>
              <a:spLocks/>
            </p:cNvSpPr>
            <p:nvPr/>
          </p:nvSpPr>
          <p:spPr bwMode="auto">
            <a:xfrm>
              <a:off x="1658" y="992"/>
              <a:ext cx="2554" cy="2602"/>
            </a:xfrm>
            <a:custGeom>
              <a:avLst/>
              <a:gdLst>
                <a:gd name="T0" fmla="*/ 2147483647 w 450"/>
                <a:gd name="T1" fmla="*/ 0 h 508"/>
                <a:gd name="T2" fmla="*/ 2147483647 w 450"/>
                <a:gd name="T3" fmla="*/ 2147483647 h 508"/>
                <a:gd name="T4" fmla="*/ 2147483647 w 450"/>
                <a:gd name="T5" fmla="*/ 2147483647 h 508"/>
                <a:gd name="T6" fmla="*/ 2147483647 w 450"/>
                <a:gd name="T7" fmla="*/ 2147483647 h 508"/>
                <a:gd name="T8" fmla="*/ 2147483647 w 450"/>
                <a:gd name="T9" fmla="*/ 2147483647 h 508"/>
                <a:gd name="T10" fmla="*/ 2147483647 w 450"/>
                <a:gd name="T11" fmla="*/ 2147483647 h 508"/>
                <a:gd name="T12" fmla="*/ 2147483647 w 450"/>
                <a:gd name="T13" fmla="*/ 2147483647 h 508"/>
                <a:gd name="T14" fmla="*/ 2147483647 w 450"/>
                <a:gd name="T15" fmla="*/ 2147483647 h 508"/>
                <a:gd name="T16" fmla="*/ 0 w 450"/>
                <a:gd name="T17" fmla="*/ 2147483647 h 508"/>
                <a:gd name="T18" fmla="*/ 0 w 450"/>
                <a:gd name="T19" fmla="*/ 2147483647 h 508"/>
                <a:gd name="T20" fmla="*/ 0 w 450"/>
                <a:gd name="T21" fmla="*/ 2147483647 h 508"/>
                <a:gd name="T22" fmla="*/ 2147483647 w 450"/>
                <a:gd name="T23" fmla="*/ 2147483647 h 508"/>
                <a:gd name="T24" fmla="*/ 2147483647 w 450"/>
                <a:gd name="T25" fmla="*/ 0 h 5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0"/>
                <a:gd name="T40" fmla="*/ 0 h 508"/>
                <a:gd name="T41" fmla="*/ 450 w 450"/>
                <a:gd name="T42" fmla="*/ 508 h 5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0" h="508">
                  <a:moveTo>
                    <a:pt x="225" y="0"/>
                  </a:moveTo>
                  <a:lnTo>
                    <a:pt x="338" y="64"/>
                  </a:lnTo>
                  <a:lnTo>
                    <a:pt x="450" y="127"/>
                  </a:lnTo>
                  <a:lnTo>
                    <a:pt x="450" y="254"/>
                  </a:lnTo>
                  <a:lnTo>
                    <a:pt x="450" y="381"/>
                  </a:lnTo>
                  <a:lnTo>
                    <a:pt x="338" y="445"/>
                  </a:lnTo>
                  <a:lnTo>
                    <a:pt x="225" y="508"/>
                  </a:lnTo>
                  <a:lnTo>
                    <a:pt x="113" y="445"/>
                  </a:lnTo>
                  <a:lnTo>
                    <a:pt x="0" y="381"/>
                  </a:lnTo>
                  <a:lnTo>
                    <a:pt x="0" y="254"/>
                  </a:lnTo>
                  <a:lnTo>
                    <a:pt x="0" y="127"/>
                  </a:lnTo>
                  <a:lnTo>
                    <a:pt x="113" y="64"/>
                  </a:lnTo>
                  <a:lnTo>
                    <a:pt x="225" y="0"/>
                  </a:lnTo>
                </a:path>
              </a:pathLst>
            </a:custGeom>
            <a:noFill/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49183" name="Line 5"/>
            <p:cNvSpPr>
              <a:spLocks noChangeShapeType="1"/>
            </p:cNvSpPr>
            <p:nvPr/>
          </p:nvSpPr>
          <p:spPr bwMode="auto">
            <a:xfrm flipV="1">
              <a:off x="1658" y="1642"/>
              <a:ext cx="2554" cy="130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49184" name="Line 6"/>
            <p:cNvSpPr>
              <a:spLocks noChangeShapeType="1"/>
            </p:cNvSpPr>
            <p:nvPr/>
          </p:nvSpPr>
          <p:spPr bwMode="auto">
            <a:xfrm>
              <a:off x="2935" y="992"/>
              <a:ext cx="1" cy="2602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49185" name="Freeform 7"/>
            <p:cNvSpPr>
              <a:spLocks/>
            </p:cNvSpPr>
            <p:nvPr/>
          </p:nvSpPr>
          <p:spPr bwMode="auto">
            <a:xfrm>
              <a:off x="1658" y="992"/>
              <a:ext cx="2554" cy="2602"/>
            </a:xfrm>
            <a:custGeom>
              <a:avLst/>
              <a:gdLst>
                <a:gd name="T0" fmla="*/ 0 w 450"/>
                <a:gd name="T1" fmla="*/ 2147483647 h 508"/>
                <a:gd name="T2" fmla="*/ 2147483647 w 450"/>
                <a:gd name="T3" fmla="*/ 2147483647 h 508"/>
                <a:gd name="T4" fmla="*/ 2147483647 w 450"/>
                <a:gd name="T5" fmla="*/ 2147483647 h 508"/>
                <a:gd name="T6" fmla="*/ 0 w 450"/>
                <a:gd name="T7" fmla="*/ 2147483647 h 508"/>
                <a:gd name="T8" fmla="*/ 2147483647 w 450"/>
                <a:gd name="T9" fmla="*/ 2147483647 h 508"/>
                <a:gd name="T10" fmla="*/ 0 w 450"/>
                <a:gd name="T11" fmla="*/ 2147483647 h 508"/>
                <a:gd name="T12" fmla="*/ 2147483647 w 450"/>
                <a:gd name="T13" fmla="*/ 0 h 5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0"/>
                <a:gd name="T22" fmla="*/ 0 h 508"/>
                <a:gd name="T23" fmla="*/ 450 w 450"/>
                <a:gd name="T24" fmla="*/ 508 h 5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0" h="508">
                  <a:moveTo>
                    <a:pt x="0" y="127"/>
                  </a:moveTo>
                  <a:lnTo>
                    <a:pt x="225" y="508"/>
                  </a:lnTo>
                  <a:lnTo>
                    <a:pt x="450" y="127"/>
                  </a:lnTo>
                  <a:lnTo>
                    <a:pt x="0" y="127"/>
                  </a:lnTo>
                  <a:lnTo>
                    <a:pt x="450" y="381"/>
                  </a:lnTo>
                  <a:lnTo>
                    <a:pt x="0" y="381"/>
                  </a:lnTo>
                  <a:lnTo>
                    <a:pt x="225" y="0"/>
                  </a:lnTo>
                </a:path>
              </a:pathLst>
            </a:custGeom>
            <a:noFill/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49186" name="Line 8"/>
            <p:cNvSpPr>
              <a:spLocks noChangeShapeType="1"/>
            </p:cNvSpPr>
            <p:nvPr/>
          </p:nvSpPr>
          <p:spPr bwMode="auto">
            <a:xfrm>
              <a:off x="2935" y="992"/>
              <a:ext cx="1277" cy="195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49187" name="Rectangle 9"/>
            <p:cNvSpPr>
              <a:spLocks noChangeArrowheads="1"/>
            </p:cNvSpPr>
            <p:nvPr/>
          </p:nvSpPr>
          <p:spPr bwMode="auto">
            <a:xfrm>
              <a:off x="2520" y="3756"/>
              <a:ext cx="85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CA" sz="1700" b="1" dirty="0">
                  <a:solidFill>
                    <a:srgbClr val="25221E"/>
                  </a:solidFill>
                  <a:latin typeface="Times New Roman" pitchFamily="18" charset="0"/>
                </a:rPr>
                <a:t>Self as concept</a:t>
              </a:r>
              <a:endParaRPr lang="fr-CA" b="1" dirty="0">
                <a:latin typeface="Perpetua" pitchFamily="18" charset="0"/>
              </a:endParaRPr>
            </a:p>
          </p:txBody>
        </p:sp>
        <p:sp>
          <p:nvSpPr>
            <p:cNvPr id="49188" name="Rectangle 10"/>
            <p:cNvSpPr>
              <a:spLocks noChangeArrowheads="1"/>
            </p:cNvSpPr>
            <p:nvPr/>
          </p:nvSpPr>
          <p:spPr bwMode="auto">
            <a:xfrm>
              <a:off x="2721" y="394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fr-FR">
                <a:latin typeface="Perpetua" pitchFamily="18" charset="0"/>
              </a:endParaRPr>
            </a:p>
          </p:txBody>
        </p:sp>
        <p:sp>
          <p:nvSpPr>
            <p:cNvPr id="49189" name="Rectangle 11"/>
            <p:cNvSpPr>
              <a:spLocks noChangeArrowheads="1"/>
            </p:cNvSpPr>
            <p:nvPr/>
          </p:nvSpPr>
          <p:spPr bwMode="auto">
            <a:xfrm>
              <a:off x="2359" y="491"/>
              <a:ext cx="1436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fr-CA" sz="1700" dirty="0">
                <a:solidFill>
                  <a:srgbClr val="25221E"/>
                </a:solidFill>
                <a:latin typeface="Times New Roman" pitchFamily="18" charset="0"/>
              </a:endParaRPr>
            </a:p>
            <a:p>
              <a:pPr eaLnBrk="0" hangingPunct="0"/>
              <a:r>
                <a:rPr lang="fr-CA" sz="1700" b="1" dirty="0" err="1">
                  <a:solidFill>
                    <a:srgbClr val="25221E"/>
                  </a:solidFill>
                  <a:latin typeface="Times New Roman" pitchFamily="18" charset="0"/>
                </a:rPr>
                <a:t>Past</a:t>
              </a:r>
              <a:r>
                <a:rPr lang="fr-CA" sz="1700" b="1" dirty="0">
                  <a:solidFill>
                    <a:srgbClr val="25221E"/>
                  </a:solidFill>
                  <a:latin typeface="Times New Roman" pitchFamily="18" charset="0"/>
                </a:rPr>
                <a:t> and future </a:t>
              </a:r>
              <a:r>
                <a:rPr lang="fr-CA" sz="1700" b="1" dirty="0" err="1">
                  <a:solidFill>
                    <a:srgbClr val="25221E"/>
                  </a:solidFill>
                  <a:latin typeface="Times New Roman" pitchFamily="18" charset="0"/>
                </a:rPr>
                <a:t>thoughts</a:t>
              </a:r>
              <a:endParaRPr lang="fr-CA" sz="1700" b="1" dirty="0">
                <a:solidFill>
                  <a:srgbClr val="25221E"/>
                </a:solidFill>
                <a:latin typeface="Times New Roman" pitchFamily="18" charset="0"/>
              </a:endParaRPr>
            </a:p>
            <a:p>
              <a:pPr eaLnBrk="0" hangingPunct="0"/>
              <a:r>
                <a:rPr lang="fr-CA" sz="1700" b="1" dirty="0">
                  <a:solidFill>
                    <a:srgbClr val="25221E"/>
                  </a:solidFill>
                  <a:latin typeface="Times New Roman" pitchFamily="18" charset="0"/>
                </a:rPr>
                <a:t>Inflexible attention</a:t>
              </a:r>
              <a:endParaRPr lang="fr-CA" b="1" dirty="0">
                <a:latin typeface="Perpetua" pitchFamily="18" charset="0"/>
              </a:endParaRPr>
            </a:p>
          </p:txBody>
        </p:sp>
        <p:sp>
          <p:nvSpPr>
            <p:cNvPr id="49190" name="Rectangle 12"/>
            <p:cNvSpPr>
              <a:spLocks noChangeArrowheads="1"/>
            </p:cNvSpPr>
            <p:nvPr/>
          </p:nvSpPr>
          <p:spPr bwMode="auto">
            <a:xfrm>
              <a:off x="2480" y="667"/>
              <a:ext cx="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fr-FR" sz="1700">
                <a:solidFill>
                  <a:srgbClr val="25221E"/>
                </a:solidFill>
                <a:latin typeface="Times New Roman" pitchFamily="18" charset="0"/>
              </a:endParaRPr>
            </a:p>
          </p:txBody>
        </p:sp>
        <p:sp>
          <p:nvSpPr>
            <p:cNvPr id="49191" name="Rectangle 13"/>
            <p:cNvSpPr>
              <a:spLocks noChangeArrowheads="1"/>
            </p:cNvSpPr>
            <p:nvPr/>
          </p:nvSpPr>
          <p:spPr bwMode="auto">
            <a:xfrm>
              <a:off x="703" y="3021"/>
              <a:ext cx="95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CA" sz="1700" b="1" dirty="0">
                  <a:solidFill>
                    <a:srgbClr val="25221E"/>
                  </a:solidFill>
                  <a:latin typeface="Times New Roman" pitchFamily="18" charset="0"/>
                </a:rPr>
                <a:t>Cognitive fusion</a:t>
              </a:r>
              <a:endParaRPr lang="fr-CA" b="1" dirty="0">
                <a:latin typeface="Perpetua" pitchFamily="18" charset="0"/>
              </a:endParaRPr>
            </a:p>
          </p:txBody>
        </p:sp>
        <p:sp>
          <p:nvSpPr>
            <p:cNvPr id="49192" name="Rectangle 14"/>
            <p:cNvSpPr>
              <a:spLocks noChangeArrowheads="1"/>
            </p:cNvSpPr>
            <p:nvPr/>
          </p:nvSpPr>
          <p:spPr bwMode="auto">
            <a:xfrm>
              <a:off x="927" y="1414"/>
              <a:ext cx="7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CA" sz="1700" b="1" dirty="0" err="1">
                  <a:solidFill>
                    <a:srgbClr val="25221E"/>
                  </a:solidFill>
                  <a:latin typeface="Times New Roman" pitchFamily="18" charset="0"/>
                </a:rPr>
                <a:t>Experiential</a:t>
              </a:r>
              <a:r>
                <a:rPr lang="fr-CA" sz="1700" b="1" dirty="0">
                  <a:solidFill>
                    <a:srgbClr val="25221E"/>
                  </a:solidFill>
                  <a:latin typeface="Times New Roman" pitchFamily="18" charset="0"/>
                </a:rPr>
                <a:t> </a:t>
              </a:r>
            </a:p>
            <a:p>
              <a:pPr eaLnBrk="0" hangingPunct="0"/>
              <a:r>
                <a:rPr lang="fr-CA" sz="1700" b="1" dirty="0" err="1">
                  <a:solidFill>
                    <a:srgbClr val="25221E"/>
                  </a:solidFill>
                  <a:latin typeface="Times New Roman" pitchFamily="18" charset="0"/>
                </a:rPr>
                <a:t>avoidance</a:t>
              </a:r>
              <a:endParaRPr lang="fr-CA" b="1" dirty="0">
                <a:latin typeface="Perpetua" pitchFamily="18" charset="0"/>
              </a:endParaRPr>
            </a:p>
          </p:txBody>
        </p:sp>
        <p:sp>
          <p:nvSpPr>
            <p:cNvPr id="49193" name="Rectangle 15"/>
            <p:cNvSpPr>
              <a:spLocks noChangeArrowheads="1"/>
            </p:cNvSpPr>
            <p:nvPr/>
          </p:nvSpPr>
          <p:spPr bwMode="auto">
            <a:xfrm>
              <a:off x="4362" y="2839"/>
              <a:ext cx="138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CA" sz="1700" b="1" dirty="0">
                  <a:solidFill>
                    <a:srgbClr val="25221E"/>
                  </a:solidFill>
                  <a:latin typeface="Times New Roman" pitchFamily="18" charset="0"/>
                </a:rPr>
                <a:t>Inaction, </a:t>
              </a:r>
              <a:r>
                <a:rPr lang="fr-CA" sz="1700" b="1" dirty="0" err="1">
                  <a:solidFill>
                    <a:srgbClr val="25221E"/>
                  </a:solidFill>
                  <a:latin typeface="Times New Roman" pitchFamily="18" charset="0"/>
                </a:rPr>
                <a:t>impulsiveness</a:t>
              </a:r>
              <a:r>
                <a:rPr lang="fr-CA" sz="1700" b="1" dirty="0">
                  <a:solidFill>
                    <a:srgbClr val="25221E"/>
                  </a:solidFill>
                  <a:latin typeface="Times New Roman" pitchFamily="18" charset="0"/>
                </a:rPr>
                <a:t> </a:t>
              </a:r>
            </a:p>
            <a:p>
              <a:pPr eaLnBrk="0" hangingPunct="0"/>
              <a:r>
                <a:rPr lang="fr-CA" sz="1700" b="1" dirty="0">
                  <a:solidFill>
                    <a:srgbClr val="25221E"/>
                  </a:solidFill>
                  <a:latin typeface="Times New Roman" pitchFamily="18" charset="0"/>
                </a:rPr>
                <a:t>and </a:t>
              </a:r>
              <a:r>
                <a:rPr lang="fr-CA" sz="1700" b="1" dirty="0" err="1">
                  <a:solidFill>
                    <a:srgbClr val="25221E"/>
                  </a:solidFill>
                  <a:latin typeface="Times New Roman" pitchFamily="18" charset="0"/>
                </a:rPr>
                <a:t>avoidance</a:t>
              </a:r>
              <a:r>
                <a:rPr lang="fr-CA" sz="1700" b="1" dirty="0">
                  <a:solidFill>
                    <a:srgbClr val="25221E"/>
                  </a:solidFill>
                  <a:latin typeface="Times New Roman" pitchFamily="18" charset="0"/>
                </a:rPr>
                <a:t>  </a:t>
              </a:r>
              <a:endParaRPr lang="fr-CA" b="1" dirty="0">
                <a:latin typeface="Perpetua" pitchFamily="18" charset="0"/>
              </a:endParaRPr>
            </a:p>
          </p:txBody>
        </p:sp>
        <p:sp>
          <p:nvSpPr>
            <p:cNvPr id="49195" name="Rectangle 17"/>
            <p:cNvSpPr>
              <a:spLocks noChangeArrowheads="1"/>
            </p:cNvSpPr>
            <p:nvPr/>
          </p:nvSpPr>
          <p:spPr bwMode="auto">
            <a:xfrm>
              <a:off x="4361" y="1614"/>
              <a:ext cx="83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fr-CA" sz="1700" b="1" dirty="0" err="1">
                  <a:solidFill>
                    <a:srgbClr val="25221E"/>
                  </a:solidFill>
                  <a:latin typeface="Times New Roman" pitchFamily="18" charset="0"/>
                </a:rPr>
                <a:t>Lack</a:t>
              </a:r>
              <a:r>
                <a:rPr lang="fr-CA" sz="1700" b="1" dirty="0">
                  <a:solidFill>
                    <a:srgbClr val="25221E"/>
                  </a:solidFill>
                  <a:latin typeface="Times New Roman" pitchFamily="18" charset="0"/>
                </a:rPr>
                <a:t> of values</a:t>
              </a:r>
              <a:endParaRPr lang="fr-CA" b="1" dirty="0">
                <a:latin typeface="Perpetua" pitchFamily="18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016500" y="2349500"/>
            <a:ext cx="1676400" cy="1676400"/>
            <a:chOff x="2352" y="1584"/>
            <a:chExt cx="1056" cy="1056"/>
          </a:xfrm>
          <a:solidFill>
            <a:srgbClr val="00B050"/>
          </a:solidFill>
        </p:grpSpPr>
        <p:sp>
          <p:nvSpPr>
            <p:cNvPr id="49179" name="Oval 20"/>
            <p:cNvSpPr>
              <a:spLocks noChangeArrowheads="1"/>
            </p:cNvSpPr>
            <p:nvPr/>
          </p:nvSpPr>
          <p:spPr bwMode="auto">
            <a:xfrm>
              <a:off x="2352" y="1584"/>
              <a:ext cx="1056" cy="105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Perpetua" pitchFamily="18" charset="0"/>
              </a:endParaRPr>
            </a:p>
          </p:txBody>
        </p:sp>
        <p:sp>
          <p:nvSpPr>
            <p:cNvPr id="49180" name="Text Box 21"/>
            <p:cNvSpPr txBox="1">
              <a:spLocks noChangeArrowheads="1"/>
            </p:cNvSpPr>
            <p:nvPr/>
          </p:nvSpPr>
          <p:spPr bwMode="auto">
            <a:xfrm>
              <a:off x="2352" y="1997"/>
              <a:ext cx="1056" cy="1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50" b="1" cap="small" dirty="0">
                  <a:latin typeface="Times New Roman" pitchFamily="18" charset="0"/>
                </a:rPr>
                <a:t>Procrastination</a:t>
              </a:r>
            </a:p>
          </p:txBody>
        </p:sp>
      </p:grpSp>
      <p:sp>
        <p:nvSpPr>
          <p:cNvPr id="258073" name="Rectangle 2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27677" y="1427787"/>
            <a:ext cx="3122949" cy="13062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700" b="1" dirty="0">
                <a:solidFill>
                  <a:schemeClr val="tx2"/>
                </a:solidFill>
                <a:latin typeface="Perpetua" pitchFamily="18" charset="0"/>
              </a:rPr>
              <a:t>➢ Anxiety, fear of failure, </a:t>
            </a:r>
          </a:p>
          <a:p>
            <a:r>
              <a:rPr lang="en-US" sz="1700" b="1" dirty="0">
                <a:solidFill>
                  <a:schemeClr val="tx2"/>
                </a:solidFill>
                <a:latin typeface="Perpetua" pitchFamily="18" charset="0"/>
              </a:rPr>
              <a:t>guilt, boredom, etc</a:t>
            </a:r>
            <a:r>
              <a:rPr lang="en-US" sz="1600" b="1" dirty="0">
                <a:solidFill>
                  <a:schemeClr val="tx2"/>
                </a:solidFill>
                <a:latin typeface="Perpetua" pitchFamily="18" charset="0"/>
              </a:rPr>
              <a:t>. </a:t>
            </a:r>
            <a:r>
              <a:rPr lang="en-US" sz="1200" b="1" dirty="0">
                <a:solidFill>
                  <a:schemeClr val="tx2"/>
                </a:solidFill>
                <a:latin typeface="Perpetua" pitchFamily="18" charset="0"/>
              </a:rPr>
              <a:t>(see </a:t>
            </a:r>
            <a:r>
              <a:rPr lang="en-US" sz="1200" b="1" dirty="0" err="1">
                <a:solidFill>
                  <a:schemeClr val="tx2"/>
                </a:solidFill>
                <a:latin typeface="Perpetua" pitchFamily="18" charset="0"/>
              </a:rPr>
              <a:t>Ferrarri</a:t>
            </a:r>
            <a:r>
              <a:rPr lang="en-US" sz="1200" b="1" dirty="0">
                <a:solidFill>
                  <a:schemeClr val="tx2"/>
                </a:solidFill>
                <a:latin typeface="Perpetua" pitchFamily="18" charset="0"/>
              </a:rPr>
              <a:t>, 2004)</a:t>
            </a:r>
          </a:p>
          <a:p>
            <a:r>
              <a:rPr lang="en-US" sz="1700" b="1" dirty="0">
                <a:solidFill>
                  <a:schemeClr val="tx2"/>
                </a:solidFill>
                <a:latin typeface="Perpetua" pitchFamily="18" charset="0"/>
              </a:rPr>
              <a:t>➢ </a:t>
            </a:r>
            <a:r>
              <a:rPr lang="en-US" sz="1700" b="1" dirty="0">
                <a:solidFill>
                  <a:schemeClr val="tx2"/>
                </a:solidFill>
                <a:latin typeface="Cambria" panose="02040503050406030204" pitchFamily="18" charset="0"/>
              </a:rPr>
              <a:t>↓</a:t>
            </a:r>
            <a:r>
              <a:rPr lang="fr-CA" sz="1700" b="1" dirty="0" err="1">
                <a:solidFill>
                  <a:schemeClr val="tx2"/>
                </a:solidFill>
                <a:latin typeface="Perpetua" pitchFamily="18" charset="0"/>
              </a:rPr>
              <a:t>Autocompassion</a:t>
            </a:r>
            <a:r>
              <a:rPr lang="fr-CA" sz="1700" b="1" dirty="0">
                <a:solidFill>
                  <a:schemeClr val="tx2"/>
                </a:solidFill>
                <a:latin typeface="Perpetua" pitchFamily="18" charset="0"/>
              </a:rPr>
              <a:t> </a:t>
            </a:r>
            <a:r>
              <a:rPr lang="fr-CA" sz="1200" b="1" dirty="0">
                <a:solidFill>
                  <a:schemeClr val="tx2"/>
                </a:solidFill>
                <a:latin typeface="Perpetua" pitchFamily="18" charset="0"/>
              </a:rPr>
              <a:t>(</a:t>
            </a:r>
            <a:r>
              <a:rPr lang="fr-CA" sz="1200" b="1" dirty="0" err="1">
                <a:solidFill>
                  <a:schemeClr val="tx2"/>
                </a:solidFill>
                <a:latin typeface="Perpetua" pitchFamily="18" charset="0"/>
              </a:rPr>
              <a:t>Sirois</a:t>
            </a:r>
            <a:r>
              <a:rPr lang="fr-CA" sz="1200" b="1" dirty="0">
                <a:solidFill>
                  <a:schemeClr val="tx2"/>
                </a:solidFill>
                <a:latin typeface="Perpetua" pitchFamily="18" charset="0"/>
              </a:rPr>
              <a:t>, 2014) </a:t>
            </a:r>
          </a:p>
          <a:p>
            <a:r>
              <a:rPr lang="fr-CA" sz="1700" b="1" dirty="0">
                <a:solidFill>
                  <a:schemeClr val="tx2"/>
                </a:solidFill>
                <a:latin typeface="Perpetua" pitchFamily="18" charset="0"/>
              </a:rPr>
              <a:t>and self-</a:t>
            </a:r>
            <a:r>
              <a:rPr lang="fr-CA" sz="1700" b="1" dirty="0" err="1">
                <a:solidFill>
                  <a:schemeClr val="tx2"/>
                </a:solidFill>
                <a:latin typeface="Perpetua" pitchFamily="18" charset="0"/>
              </a:rPr>
              <a:t>forgiveness</a:t>
            </a:r>
            <a:r>
              <a:rPr lang="fr-CA" sz="1700" b="1" dirty="0">
                <a:solidFill>
                  <a:schemeClr val="tx2"/>
                </a:solidFill>
                <a:latin typeface="Perpetua" pitchFamily="18" charset="0"/>
              </a:rPr>
              <a:t> </a:t>
            </a:r>
            <a:r>
              <a:rPr lang="fr-CA" sz="1200" b="1" dirty="0">
                <a:solidFill>
                  <a:schemeClr val="tx2"/>
                </a:solidFill>
                <a:latin typeface="Perpetua" pitchFamily="18" charset="0"/>
              </a:rPr>
              <a:t>(</a:t>
            </a:r>
            <a:r>
              <a:rPr lang="fr-CA" sz="1200" b="1" dirty="0" err="1">
                <a:solidFill>
                  <a:schemeClr val="tx2"/>
                </a:solidFill>
                <a:latin typeface="Perpetua" pitchFamily="18" charset="0"/>
              </a:rPr>
              <a:t>Wohl</a:t>
            </a:r>
            <a:r>
              <a:rPr lang="fr-CA" sz="1200" b="1" dirty="0">
                <a:solidFill>
                  <a:schemeClr val="tx2"/>
                </a:solidFill>
                <a:latin typeface="Perpetua" pitchFamily="18" charset="0"/>
              </a:rPr>
              <a:t> and al., 2010)</a:t>
            </a:r>
          </a:p>
        </p:txBody>
      </p:sp>
      <p:sp>
        <p:nvSpPr>
          <p:cNvPr id="258075" name="Rectangle 2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06538" y="5430995"/>
            <a:ext cx="2952750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chemeClr val="tx2"/>
                </a:solidFill>
                <a:latin typeface="Perpetua" pitchFamily="18" charset="0"/>
              </a:rPr>
              <a:t>➢ Low self esteem </a:t>
            </a:r>
            <a:r>
              <a:rPr lang="en-US" sz="1200" b="1" dirty="0">
                <a:solidFill>
                  <a:schemeClr val="tx2"/>
                </a:solidFill>
                <a:latin typeface="Perpetua" pitchFamily="18" charset="0"/>
              </a:rPr>
              <a:t>(Fee &amp; Tangney, 2000).</a:t>
            </a:r>
          </a:p>
          <a:p>
            <a:r>
              <a:rPr lang="en-US" sz="1400" b="1" dirty="0">
                <a:solidFill>
                  <a:schemeClr val="tx2"/>
                </a:solidFill>
                <a:latin typeface="Perpetua" pitchFamily="18" charset="0"/>
              </a:rPr>
              <a:t>➢ Depreciation of self, others, and life itself (</a:t>
            </a:r>
            <a:r>
              <a:rPr lang="en-US" sz="1200" b="1" dirty="0" err="1">
                <a:solidFill>
                  <a:schemeClr val="tx2"/>
                </a:solidFill>
                <a:latin typeface="Perpetua" pitchFamily="18" charset="0"/>
              </a:rPr>
              <a:t>McCown</a:t>
            </a:r>
            <a:r>
              <a:rPr lang="en-US" sz="1200" b="1" dirty="0">
                <a:solidFill>
                  <a:schemeClr val="tx2"/>
                </a:solidFill>
                <a:latin typeface="Perpetua" pitchFamily="18" charset="0"/>
              </a:rPr>
              <a:t> et al., 2012).</a:t>
            </a:r>
          </a:p>
          <a:p>
            <a:endParaRPr lang="en-US" sz="1400" b="1" dirty="0">
              <a:solidFill>
                <a:schemeClr val="tx2"/>
              </a:solidFill>
              <a:latin typeface="Perpetua" pitchFamily="18" charset="0"/>
            </a:endParaRPr>
          </a:p>
        </p:txBody>
      </p:sp>
      <p:sp>
        <p:nvSpPr>
          <p:cNvPr id="258076" name="Rectangl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75574" y="705309"/>
            <a:ext cx="3816350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700" b="1" dirty="0">
                <a:solidFill>
                  <a:schemeClr val="tx2"/>
                </a:solidFill>
                <a:latin typeface="Perpetua" pitchFamily="18" charset="0"/>
              </a:rPr>
              <a:t>➢ </a:t>
            </a:r>
            <a:r>
              <a:rPr lang="fr-CA" sz="1700" b="1" dirty="0">
                <a:solidFill>
                  <a:schemeClr val="tx2"/>
                </a:solidFill>
                <a:latin typeface="Perpetua" pitchFamily="18" charset="0"/>
              </a:rPr>
              <a:t>↓ </a:t>
            </a:r>
            <a:r>
              <a:rPr lang="fr-CA" sz="1700" b="1" dirty="0" err="1">
                <a:solidFill>
                  <a:schemeClr val="tx2"/>
                </a:solidFill>
                <a:latin typeface="Perpetua" pitchFamily="18" charset="0"/>
              </a:rPr>
              <a:t>mindfulness</a:t>
            </a:r>
            <a:r>
              <a:rPr lang="fr-CA" sz="1700" b="1" dirty="0">
                <a:solidFill>
                  <a:schemeClr val="tx2"/>
                </a:solidFill>
                <a:latin typeface="Perpetua" pitchFamily="18" charset="0"/>
              </a:rPr>
              <a:t> </a:t>
            </a:r>
            <a:r>
              <a:rPr lang="fr-CA" sz="1200" b="1" dirty="0">
                <a:solidFill>
                  <a:schemeClr val="tx2"/>
                </a:solidFill>
                <a:latin typeface="Perpetua" pitchFamily="18" charset="0"/>
              </a:rPr>
              <a:t>(</a:t>
            </a:r>
            <a:r>
              <a:rPr lang="fr-CA" sz="1200" b="1" dirty="0" err="1">
                <a:solidFill>
                  <a:schemeClr val="tx2"/>
                </a:solidFill>
                <a:latin typeface="Perpetua" pitchFamily="18" charset="0"/>
              </a:rPr>
              <a:t>Glick</a:t>
            </a:r>
            <a:r>
              <a:rPr lang="fr-CA" sz="1200" b="1" dirty="0">
                <a:solidFill>
                  <a:schemeClr val="tx2"/>
                </a:solidFill>
                <a:latin typeface="Perpetua" pitchFamily="18" charset="0"/>
              </a:rPr>
              <a:t> et al., 2014; </a:t>
            </a:r>
            <a:r>
              <a:rPr lang="fr-CA" sz="1200" b="1" dirty="0" err="1">
                <a:solidFill>
                  <a:schemeClr val="tx2"/>
                </a:solidFill>
                <a:latin typeface="Perpetua" pitchFamily="18" charset="0"/>
              </a:rPr>
              <a:t>Sirois</a:t>
            </a:r>
            <a:r>
              <a:rPr lang="fr-CA" sz="1200" b="1" dirty="0">
                <a:solidFill>
                  <a:schemeClr val="tx2"/>
                </a:solidFill>
                <a:latin typeface="Perpetua" pitchFamily="18" charset="0"/>
              </a:rPr>
              <a:t> &amp; </a:t>
            </a:r>
            <a:r>
              <a:rPr lang="fr-CA" sz="1200" b="1" dirty="0" err="1">
                <a:solidFill>
                  <a:schemeClr val="tx2"/>
                </a:solidFill>
                <a:latin typeface="Perpetua" pitchFamily="18" charset="0"/>
              </a:rPr>
              <a:t>Tosti</a:t>
            </a:r>
            <a:r>
              <a:rPr lang="fr-CA" sz="1200" b="1" dirty="0">
                <a:solidFill>
                  <a:schemeClr val="tx2"/>
                </a:solidFill>
                <a:latin typeface="Perpetua" pitchFamily="18" charset="0"/>
              </a:rPr>
              <a:t> (2012)</a:t>
            </a:r>
          </a:p>
        </p:txBody>
      </p:sp>
      <p:sp>
        <p:nvSpPr>
          <p:cNvPr id="258077" name="Rectangl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938777" y="1692183"/>
            <a:ext cx="2252205" cy="16238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700" b="1" dirty="0">
                <a:solidFill>
                  <a:schemeClr val="tx2"/>
                </a:solidFill>
                <a:latin typeface="Perpetua" pitchFamily="18" charset="0"/>
              </a:rPr>
              <a:t>➢ </a:t>
            </a:r>
            <a:r>
              <a:rPr lang="fr-CA" sz="1700" b="1" dirty="0">
                <a:solidFill>
                  <a:schemeClr val="tx2"/>
                </a:solidFill>
                <a:latin typeface="Perpetua" pitchFamily="18" charset="0"/>
              </a:rPr>
              <a:t>Non-self-</a:t>
            </a:r>
            <a:r>
              <a:rPr lang="fr-CA" sz="1700" b="1" dirty="0" err="1">
                <a:solidFill>
                  <a:schemeClr val="tx2"/>
                </a:solidFill>
                <a:latin typeface="Perpetua" pitchFamily="18" charset="0"/>
              </a:rPr>
              <a:t>determined</a:t>
            </a:r>
            <a:r>
              <a:rPr lang="fr-CA" sz="1700" b="1" dirty="0">
                <a:solidFill>
                  <a:schemeClr val="tx2"/>
                </a:solidFill>
                <a:latin typeface="Perpetua" pitchFamily="18" charset="0"/>
              </a:rPr>
              <a:t> </a:t>
            </a:r>
          </a:p>
          <a:p>
            <a:r>
              <a:rPr lang="fr-CA" sz="1700" b="1" dirty="0" err="1">
                <a:solidFill>
                  <a:schemeClr val="tx2"/>
                </a:solidFill>
                <a:latin typeface="Perpetua" pitchFamily="18" charset="0"/>
              </a:rPr>
              <a:t>academic</a:t>
            </a:r>
            <a:r>
              <a:rPr lang="fr-CA" sz="1700" b="1" dirty="0">
                <a:solidFill>
                  <a:schemeClr val="tx2"/>
                </a:solidFill>
                <a:latin typeface="Perpetua" pitchFamily="18" charset="0"/>
              </a:rPr>
              <a:t>  motivation </a:t>
            </a:r>
          </a:p>
          <a:p>
            <a:r>
              <a:rPr lang="fr-CA" sz="1200" b="1" dirty="0">
                <a:solidFill>
                  <a:schemeClr val="tx2"/>
                </a:solidFill>
                <a:latin typeface="Perpetua" pitchFamily="18" charset="0"/>
              </a:rPr>
              <a:t>(</a:t>
            </a:r>
            <a:r>
              <a:rPr lang="fr-CA" sz="1200" b="1" dirty="0" err="1">
                <a:solidFill>
                  <a:schemeClr val="tx2"/>
                </a:solidFill>
                <a:latin typeface="Perpetua" pitchFamily="18" charset="0"/>
              </a:rPr>
              <a:t>Decy</a:t>
            </a:r>
            <a:r>
              <a:rPr lang="fr-CA" sz="1200" b="1" dirty="0">
                <a:solidFill>
                  <a:schemeClr val="tx2"/>
                </a:solidFill>
                <a:latin typeface="Perpetua" pitchFamily="18" charset="0"/>
              </a:rPr>
              <a:t> &amp; Ryan, 1985; </a:t>
            </a:r>
            <a:r>
              <a:rPr lang="fr-CA" sz="1200" b="1" dirty="0" err="1">
                <a:solidFill>
                  <a:schemeClr val="tx2"/>
                </a:solidFill>
                <a:latin typeface="Perpetua" pitchFamily="18" charset="0"/>
              </a:rPr>
              <a:t>Senécal</a:t>
            </a:r>
            <a:r>
              <a:rPr lang="fr-CA" sz="1200" b="1" dirty="0">
                <a:solidFill>
                  <a:schemeClr val="tx2"/>
                </a:solidFill>
                <a:latin typeface="Perpetua" pitchFamily="18" charset="0"/>
              </a:rPr>
              <a:t> et al., 2003).</a:t>
            </a:r>
          </a:p>
          <a:p>
            <a:endParaRPr lang="fr-CA" sz="1400" b="1" dirty="0">
              <a:solidFill>
                <a:schemeClr val="tx2"/>
              </a:solidFill>
              <a:latin typeface="Perpetua" pitchFamily="18" charset="0"/>
            </a:endParaRPr>
          </a:p>
        </p:txBody>
      </p:sp>
      <p:sp>
        <p:nvSpPr>
          <p:cNvPr id="37" name="Espace réservé du numéro de diapositive 3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fld id="{89E65D67-5DED-48A5-A025-FA80205BF987}" type="slidenum">
              <a:rPr lang="fr-CA" smtClean="0"/>
              <a:pPr>
                <a:defRPr/>
              </a:pPr>
              <a:t>1</a:t>
            </a:fld>
            <a:endParaRPr lang="fr-CA" dirty="0"/>
          </a:p>
        </p:txBody>
      </p:sp>
      <p:sp>
        <p:nvSpPr>
          <p:cNvPr id="258078" name="Rectangle 3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767337" y="3893820"/>
            <a:ext cx="2753327" cy="86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chemeClr val="tx2"/>
                </a:solidFill>
                <a:latin typeface="Perpetua" pitchFamily="18" charset="0"/>
              </a:rPr>
              <a:t>➢ Impulsiveness, and an inability to </a:t>
            </a:r>
          </a:p>
          <a:p>
            <a:r>
              <a:rPr lang="en-US" sz="1400" b="1" dirty="0">
                <a:solidFill>
                  <a:schemeClr val="tx2"/>
                </a:solidFill>
                <a:latin typeface="Perpetua" pitchFamily="18" charset="0"/>
              </a:rPr>
              <a:t>reach goals </a:t>
            </a:r>
            <a:r>
              <a:rPr lang="en-US" sz="1200" b="1" dirty="0">
                <a:solidFill>
                  <a:schemeClr val="tx2"/>
                </a:solidFill>
                <a:latin typeface="Perpetua" pitchFamily="18" charset="0"/>
              </a:rPr>
              <a:t>(</a:t>
            </a:r>
            <a:r>
              <a:rPr lang="en-US" sz="1200" b="1" dirty="0" err="1">
                <a:solidFill>
                  <a:schemeClr val="tx2"/>
                </a:solidFill>
                <a:latin typeface="Perpetua" pitchFamily="18" charset="0"/>
              </a:rPr>
              <a:t>Gustavson</a:t>
            </a:r>
            <a:r>
              <a:rPr lang="en-US" sz="1200" b="1" dirty="0">
                <a:solidFill>
                  <a:schemeClr val="tx2"/>
                </a:solidFill>
                <a:latin typeface="Perpetua" pitchFamily="18" charset="0"/>
              </a:rPr>
              <a:t> and al, 2014).</a:t>
            </a:r>
          </a:p>
          <a:p>
            <a:r>
              <a:rPr lang="en-US" sz="1400" b="1" dirty="0">
                <a:solidFill>
                  <a:schemeClr val="tx2"/>
                </a:solidFill>
                <a:latin typeface="Perpetua" pitchFamily="18" charset="0"/>
              </a:rPr>
              <a:t>➢ Short term benefits </a:t>
            </a:r>
            <a:r>
              <a:rPr lang="en-US" sz="1200" b="1" dirty="0">
                <a:solidFill>
                  <a:schemeClr val="tx2"/>
                </a:solidFill>
                <a:latin typeface="Perpetua" pitchFamily="18" charset="0"/>
              </a:rPr>
              <a:t>(Steel, 2010).</a:t>
            </a:r>
          </a:p>
        </p:txBody>
      </p:sp>
      <p:sp>
        <p:nvSpPr>
          <p:cNvPr id="258074" name="Rectangle 2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44484" y="4414737"/>
            <a:ext cx="2496590" cy="10703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700" b="1" dirty="0">
                <a:solidFill>
                  <a:schemeClr val="tx2"/>
                </a:solidFill>
                <a:latin typeface="Perpetua" pitchFamily="18" charset="0"/>
              </a:rPr>
              <a:t>➢ Making excuses or </a:t>
            </a:r>
          </a:p>
          <a:p>
            <a:r>
              <a:rPr lang="en-US" sz="1700" b="1" dirty="0">
                <a:solidFill>
                  <a:schemeClr val="tx2"/>
                </a:solidFill>
                <a:latin typeface="Perpetua" pitchFamily="18" charset="0"/>
              </a:rPr>
              <a:t>reason-giving </a:t>
            </a:r>
            <a:r>
              <a:rPr lang="en-US" sz="1200" b="1" dirty="0">
                <a:solidFill>
                  <a:schemeClr val="tx2"/>
                </a:solidFill>
                <a:latin typeface="Perpetua" pitchFamily="18" charset="0"/>
              </a:rPr>
              <a:t>(see </a:t>
            </a:r>
            <a:r>
              <a:rPr lang="en-US" sz="1200" b="1" dirty="0" err="1">
                <a:solidFill>
                  <a:schemeClr val="tx2"/>
                </a:solidFill>
                <a:latin typeface="Perpetua" pitchFamily="18" charset="0"/>
              </a:rPr>
              <a:t>Ferrarri</a:t>
            </a:r>
            <a:r>
              <a:rPr lang="en-US" sz="1200" b="1" dirty="0">
                <a:solidFill>
                  <a:schemeClr val="tx2"/>
                </a:solidFill>
                <a:latin typeface="Perpetua" pitchFamily="18" charset="0"/>
              </a:rPr>
              <a:t> et al., 1998)</a:t>
            </a:r>
          </a:p>
          <a:p>
            <a:r>
              <a:rPr lang="en-US" sz="1700" b="1" dirty="0">
                <a:solidFill>
                  <a:schemeClr val="tx2"/>
                </a:solidFill>
                <a:latin typeface="Perpetua" pitchFamily="18" charset="0"/>
              </a:rPr>
              <a:t>➢ Negative automatic </a:t>
            </a:r>
            <a:r>
              <a:rPr lang="en-US" sz="1600" b="1" dirty="0">
                <a:solidFill>
                  <a:schemeClr val="tx2"/>
                </a:solidFill>
                <a:latin typeface="Perpetua" pitchFamily="18" charset="0"/>
              </a:rPr>
              <a:t>thoughts </a:t>
            </a:r>
          </a:p>
          <a:p>
            <a:r>
              <a:rPr lang="en-US" sz="1200" b="1" dirty="0">
                <a:solidFill>
                  <a:schemeClr val="tx2"/>
                </a:solidFill>
                <a:latin typeface="Perpetua" pitchFamily="18" charset="0"/>
              </a:rPr>
              <a:t>(</a:t>
            </a:r>
            <a:r>
              <a:rPr lang="en-US" sz="1200" b="1" dirty="0" err="1">
                <a:solidFill>
                  <a:schemeClr val="tx2"/>
                </a:solidFill>
                <a:latin typeface="Perpetua" pitchFamily="18" charset="0"/>
              </a:rPr>
              <a:t>Flett</a:t>
            </a:r>
            <a:r>
              <a:rPr lang="en-US" sz="1200" b="1" dirty="0">
                <a:solidFill>
                  <a:schemeClr val="tx2"/>
                </a:solidFill>
                <a:latin typeface="Perpetua" pitchFamily="18" charset="0"/>
              </a:rPr>
              <a:t> et al., 2012; Stainton et al., 2000).</a:t>
            </a:r>
            <a:endParaRPr lang="fr-CA" sz="1200" b="1" dirty="0">
              <a:solidFill>
                <a:schemeClr val="tx2"/>
              </a:solidFill>
              <a:latin typeface="Perpetua" pitchFamily="18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D16B339-2F1A-4147-8B5F-5833A5F969C3}"/>
              </a:ext>
            </a:extLst>
          </p:cNvPr>
          <p:cNvSpPr txBox="1"/>
          <p:nvPr/>
        </p:nvSpPr>
        <p:spPr>
          <a:xfrm>
            <a:off x="7218594" y="6551180"/>
            <a:ext cx="3047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fr-FR" sz="1200" dirty="0" err="1">
                <a:solidFill>
                  <a:prstClr val="black"/>
                </a:solidFill>
              </a:rPr>
              <a:t>Adapted</a:t>
            </a:r>
            <a:r>
              <a:rPr lang="fr-FR" sz="1200" dirty="0">
                <a:solidFill>
                  <a:prstClr val="black"/>
                </a:solidFill>
              </a:rPr>
              <a:t> </a:t>
            </a:r>
            <a:r>
              <a:rPr lang="fr-FR" sz="1200" dirty="0" err="1">
                <a:solidFill>
                  <a:prstClr val="black"/>
                </a:solidFill>
              </a:rPr>
              <a:t>from</a:t>
            </a:r>
            <a:r>
              <a:rPr lang="fr-FR" sz="1200">
                <a:solidFill>
                  <a:prstClr val="black"/>
                </a:solidFill>
              </a:rPr>
              <a:t> Hayes et al., 2012 </a:t>
            </a:r>
            <a:r>
              <a:rPr lang="fr-FR" sz="1200" dirty="0">
                <a:solidFill>
                  <a:prstClr val="black"/>
                </a:solidFill>
              </a:rPr>
              <a:t>(by </a:t>
            </a:r>
            <a:r>
              <a:rPr lang="fr-FR" sz="1200" dirty="0" err="1">
                <a:solidFill>
                  <a:prstClr val="black"/>
                </a:solidFill>
              </a:rPr>
              <a:t>F.Dionne</a:t>
            </a:r>
            <a:r>
              <a:rPr lang="fr-FR" sz="1200" dirty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9772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580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58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58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58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58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58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73" grpId="0" animBg="1"/>
      <p:bldP spid="258075" grpId="0" animBg="1"/>
      <p:bldP spid="258076" grpId="0" animBg="1"/>
      <p:bldP spid="258077" grpId="0" animBg="1"/>
      <p:bldP spid="258078" grpId="0" animBg="1"/>
      <p:bldP spid="25807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Grand écran</PresentationFormat>
  <Paragraphs>42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Perpetua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Dionne, Frédérick</dc:creator>
  <cp:lastModifiedBy>Dionne, Frédérick</cp:lastModifiedBy>
  <cp:revision>1</cp:revision>
  <dcterms:created xsi:type="dcterms:W3CDTF">2020-07-16T13:51:04Z</dcterms:created>
  <dcterms:modified xsi:type="dcterms:W3CDTF">2020-07-16T13:51:32Z</dcterms:modified>
</cp:coreProperties>
</file>